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79F"/>
    <a:srgbClr val="000080"/>
    <a:srgbClr val="8DC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306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0501D-88CF-4576-99EA-06CF39CF0B7A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E073-B794-463A-8546-142D9CE0B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0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0E073-B794-463A-8546-142D9CE0B9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8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0E073-B794-463A-8546-142D9CE0B9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25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0E073-B794-463A-8546-142D9CE0B9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82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0E073-B794-463A-8546-142D9CE0B9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0E073-B794-463A-8546-142D9CE0B9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87000" intensity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377" y="-1"/>
            <a:ext cx="10396175" cy="6937695"/>
          </a:xfrm>
          <a:prstGeom prst="rect">
            <a:avLst/>
          </a:prstGeom>
          <a:effectLst/>
        </p:spPr>
      </p:pic>
      <p:sp>
        <p:nvSpPr>
          <p:cNvPr id="7" name="Rectangle à coins arrondis 6"/>
          <p:cNvSpPr/>
          <p:nvPr/>
        </p:nvSpPr>
        <p:spPr>
          <a:xfrm>
            <a:off x="1266738" y="469783"/>
            <a:ext cx="6258187" cy="4991450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Parallélogramme 3"/>
          <p:cNvSpPr/>
          <p:nvPr/>
        </p:nvSpPr>
        <p:spPr>
          <a:xfrm>
            <a:off x="1593908" y="2487918"/>
            <a:ext cx="9026554" cy="1048624"/>
          </a:xfrm>
          <a:prstGeom prst="parallelogram">
            <a:avLst/>
          </a:prstGeom>
          <a:solidFill>
            <a:srgbClr val="8DC6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298" y="2487918"/>
            <a:ext cx="6998516" cy="1117309"/>
          </a:xfrm>
        </p:spPr>
        <p:txBody>
          <a:bodyPr/>
          <a:lstStyle/>
          <a:p>
            <a:r>
              <a:rPr lang="fr-FR" b="1" i="1" dirty="0">
                <a:solidFill>
                  <a:schemeClr val="bg1"/>
                </a:solidFill>
              </a:rPr>
              <a:t>POURQUOI NOUS CHOISIR?</a:t>
            </a:r>
            <a:endParaRPr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662" y="3767648"/>
            <a:ext cx="4936635" cy="1415642"/>
          </a:xfrm>
        </p:spPr>
        <p:txBody>
          <a:bodyPr>
            <a:normAutofit fontScale="77500" lnSpcReduction="20000"/>
          </a:bodyPr>
          <a:lstStyle/>
          <a:p>
            <a:r>
              <a:rPr lang="fr-FR" sz="3600" b="1" i="1" dirty="0">
                <a:solidFill>
                  <a:srgbClr val="000080"/>
                </a:solidFill>
              </a:rPr>
              <a:t>ET POURQUOI PAS ?</a:t>
            </a:r>
          </a:p>
          <a:p>
            <a:r>
              <a:rPr lang="fr-FR" sz="3600" b="1" i="1" dirty="0">
                <a:solidFill>
                  <a:srgbClr val="000080"/>
                </a:solidFill>
              </a:rPr>
              <a:t>QUE RISQUEZ-VOUS ?</a:t>
            </a:r>
          </a:p>
          <a:p>
            <a:r>
              <a:rPr lang="fr-FR" sz="3600" b="1" i="1" dirty="0">
                <a:solidFill>
                  <a:srgbClr val="1F879F"/>
                </a:solidFill>
              </a:rPr>
              <a:t>VOUS AVEZ TOUT A </a:t>
            </a:r>
            <a:r>
              <a:rPr lang="fr-FR" sz="3600" b="1" i="1" dirty="0" smtClean="0">
                <a:solidFill>
                  <a:srgbClr val="1F879F"/>
                </a:solidFill>
              </a:rPr>
              <a:t>GAGNER !</a:t>
            </a:r>
            <a:endParaRPr sz="3600" b="1" i="1" dirty="0">
              <a:solidFill>
                <a:srgbClr val="1F879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759D36-0CDD-AA0E-B9FB-28A6A33F53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373" y="611286"/>
            <a:ext cx="4197213" cy="169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 rot="736172">
            <a:off x="-236891" y="2332663"/>
            <a:ext cx="10886143" cy="6429279"/>
          </a:xfrm>
          <a:prstGeom prst="roundRect">
            <a:avLst/>
          </a:prstGeom>
          <a:solidFill>
            <a:srgbClr val="8DC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1821112" y="2841771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657601" y="521673"/>
            <a:ext cx="2567030" cy="648929"/>
          </a:xfrm>
          <a:prstGeom prst="round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SOMMAIRE</a:t>
            </a:r>
          </a:p>
        </p:txBody>
      </p:sp>
      <p:sp>
        <p:nvSpPr>
          <p:cNvPr id="6" name="Ellipse 5"/>
          <p:cNvSpPr/>
          <p:nvPr/>
        </p:nvSpPr>
        <p:spPr>
          <a:xfrm>
            <a:off x="1821112" y="3346509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21112" y="3851944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821112" y="4385346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821112" y="4893227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21112" y="5415268"/>
            <a:ext cx="373308" cy="368025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385" y="2732715"/>
            <a:ext cx="6010712" cy="3659697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>
                <a:solidFill>
                  <a:schemeClr val="bg1"/>
                </a:solidFill>
              </a:rPr>
              <a:t>Qui </a:t>
            </a:r>
            <a:r>
              <a:rPr sz="2800" dirty="0" err="1">
                <a:solidFill>
                  <a:schemeClr val="bg1"/>
                </a:solidFill>
              </a:rPr>
              <a:t>sommes</a:t>
            </a:r>
            <a:r>
              <a:rPr sz="2800" dirty="0">
                <a:solidFill>
                  <a:schemeClr val="bg1"/>
                </a:solidFill>
              </a:rPr>
              <a:t>-nous ?</a:t>
            </a:r>
            <a:endParaRPr lang="fr-FR" sz="2800" dirty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>
                <a:solidFill>
                  <a:schemeClr val="bg1"/>
                </a:solidFill>
              </a:rPr>
              <a:t>Nos services aux </a:t>
            </a:r>
            <a:r>
              <a:rPr sz="2800" dirty="0" err="1">
                <a:solidFill>
                  <a:schemeClr val="bg1"/>
                </a:solidFill>
              </a:rPr>
              <a:t>pharmaciens</a:t>
            </a:r>
            <a:endParaRPr lang="fr-FR" sz="2800" dirty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>
                <a:solidFill>
                  <a:schemeClr val="bg1"/>
                </a:solidFill>
              </a:rPr>
              <a:t>Nos </a:t>
            </a:r>
            <a:r>
              <a:rPr sz="2800" dirty="0" err="1">
                <a:solidFill>
                  <a:schemeClr val="bg1"/>
                </a:solidFill>
              </a:rPr>
              <a:t>valeurs</a:t>
            </a:r>
            <a:r>
              <a:rPr sz="2800" dirty="0">
                <a:solidFill>
                  <a:schemeClr val="bg1"/>
                </a:solidFill>
              </a:rPr>
              <a:t> et engagements</a:t>
            </a:r>
            <a:endParaRPr lang="fr-FR" sz="2800" dirty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 err="1">
                <a:solidFill>
                  <a:schemeClr val="bg1"/>
                </a:solidFill>
              </a:rPr>
              <a:t>Modèle</a:t>
            </a:r>
            <a:r>
              <a:rPr sz="2800" dirty="0">
                <a:solidFill>
                  <a:schemeClr val="bg1"/>
                </a:solidFill>
              </a:rPr>
              <a:t> </a:t>
            </a:r>
            <a:r>
              <a:rPr sz="2800" dirty="0" err="1">
                <a:solidFill>
                  <a:schemeClr val="bg1"/>
                </a:solidFill>
              </a:rPr>
              <a:t>économique</a:t>
            </a:r>
            <a:endParaRPr lang="fr-FR" sz="2800" dirty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 err="1">
                <a:solidFill>
                  <a:schemeClr val="bg1"/>
                </a:solidFill>
              </a:rPr>
              <a:t>Gouvernance</a:t>
            </a:r>
            <a:r>
              <a:rPr sz="2800" dirty="0">
                <a:solidFill>
                  <a:schemeClr val="bg1"/>
                </a:solidFill>
              </a:rPr>
              <a:t> DPGS</a:t>
            </a:r>
            <a:endParaRPr lang="fr-FR" sz="2800" dirty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sz="2800" dirty="0">
                <a:solidFill>
                  <a:schemeClr val="bg1"/>
                </a:solidFill>
              </a:rPr>
              <a:t>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3280"/>
            <a:ext cx="9144000" cy="3474720"/>
          </a:xfrm>
          <a:prstGeom prst="rect">
            <a:avLst/>
          </a:prstGeom>
          <a:effectLst/>
        </p:spPr>
      </p:pic>
      <p:sp>
        <p:nvSpPr>
          <p:cNvPr id="6" name="Rectangle à coins arrondis 5"/>
          <p:cNvSpPr/>
          <p:nvPr/>
        </p:nvSpPr>
        <p:spPr>
          <a:xfrm>
            <a:off x="658026" y="2000941"/>
            <a:ext cx="7503208" cy="3982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arallélogramme 3"/>
          <p:cNvSpPr/>
          <p:nvPr/>
        </p:nvSpPr>
        <p:spPr>
          <a:xfrm>
            <a:off x="4283874" y="-329369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830" y="274638"/>
            <a:ext cx="4290969" cy="1143000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Qui </a:t>
            </a:r>
            <a:r>
              <a:rPr sz="3600" dirty="0" err="1">
                <a:solidFill>
                  <a:schemeClr val="bg1"/>
                </a:solidFill>
              </a:rPr>
              <a:t>sommes</a:t>
            </a:r>
            <a:r>
              <a:rPr sz="3600" dirty="0">
                <a:solidFill>
                  <a:schemeClr val="bg1"/>
                </a:solidFill>
              </a:rPr>
              <a:t>-nous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213" y="2145954"/>
            <a:ext cx="6832833" cy="3596819"/>
          </a:xfrm>
        </p:spPr>
        <p:txBody>
          <a:bodyPr>
            <a:normAutofit/>
          </a:bodyPr>
          <a:lstStyle/>
          <a:p>
            <a:pPr marL="360000">
              <a:spcBef>
                <a:spcPts val="1200"/>
              </a:spcBef>
              <a:buClr>
                <a:srgbClr val="8DC61E"/>
              </a:buClr>
              <a:buSzPct val="150000"/>
            </a:pPr>
            <a:r>
              <a:rPr sz="2200" dirty="0" err="1">
                <a:solidFill>
                  <a:srgbClr val="000080"/>
                </a:solidFill>
              </a:rPr>
              <a:t>Groupement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lang="fr-FR" sz="2200" dirty="0">
                <a:solidFill>
                  <a:srgbClr val="000080"/>
                </a:solidFill>
              </a:rPr>
              <a:t>Coopératif R</a:t>
            </a:r>
            <a:r>
              <a:rPr sz="2200" dirty="0" err="1">
                <a:solidFill>
                  <a:srgbClr val="000080"/>
                </a:solidFill>
              </a:rPr>
              <a:t>égional</a:t>
            </a:r>
            <a:r>
              <a:rPr sz="2200" dirty="0">
                <a:solidFill>
                  <a:srgbClr val="000080"/>
                </a:solidFill>
              </a:rPr>
              <a:t> de </a:t>
            </a:r>
            <a:r>
              <a:rPr lang="fr-FR" sz="2200" dirty="0">
                <a:solidFill>
                  <a:srgbClr val="000080"/>
                </a:solidFill>
              </a:rPr>
              <a:t>P</a:t>
            </a:r>
            <a:r>
              <a:rPr sz="2200" dirty="0" err="1">
                <a:solidFill>
                  <a:srgbClr val="000080"/>
                </a:solidFill>
              </a:rPr>
              <a:t>harmaciens</a:t>
            </a:r>
            <a:r>
              <a:rPr lang="fr-FR" sz="2200" dirty="0">
                <a:solidFill>
                  <a:srgbClr val="000080"/>
                </a:solidFill>
              </a:rPr>
              <a:t>,</a:t>
            </a:r>
            <a:r>
              <a:rPr sz="2200" dirty="0">
                <a:solidFill>
                  <a:srgbClr val="000080"/>
                </a:solidFill>
              </a:rPr>
              <a:t> </a:t>
            </a:r>
            <a:endParaRPr lang="fr-FR" sz="2200" dirty="0">
              <a:solidFill>
                <a:srgbClr val="000080"/>
              </a:solidFill>
            </a:endParaRPr>
          </a:p>
          <a:p>
            <a:pPr marL="17100" indent="0">
              <a:spcBef>
                <a:spcPts val="1200"/>
              </a:spcBef>
              <a:buClr>
                <a:srgbClr val="8DC61E"/>
              </a:buClr>
              <a:buSzPct val="150000"/>
              <a:buNone/>
            </a:pPr>
            <a:r>
              <a:rPr lang="fr-FR" sz="2200" dirty="0">
                <a:solidFill>
                  <a:srgbClr val="000080"/>
                </a:solidFill>
              </a:rPr>
              <a:t>      </a:t>
            </a:r>
            <a:r>
              <a:rPr sz="2200" dirty="0" err="1">
                <a:solidFill>
                  <a:srgbClr val="000080"/>
                </a:solidFill>
              </a:rPr>
              <a:t>basé</a:t>
            </a:r>
            <a:r>
              <a:rPr sz="2200" dirty="0">
                <a:solidFill>
                  <a:srgbClr val="000080"/>
                </a:solidFill>
              </a:rPr>
              <a:t> à Sin-le-Noble (59</a:t>
            </a:r>
            <a:r>
              <a:rPr lang="fr-FR" sz="2200" dirty="0">
                <a:solidFill>
                  <a:srgbClr val="000080"/>
                </a:solidFill>
              </a:rPr>
              <a:t>450</a:t>
            </a:r>
            <a:r>
              <a:rPr sz="2200" dirty="0">
                <a:solidFill>
                  <a:srgbClr val="000080"/>
                </a:solidFill>
              </a:rPr>
              <a:t>)</a:t>
            </a:r>
            <a:r>
              <a:rPr lang="fr-FR" sz="2200" dirty="0">
                <a:solidFill>
                  <a:srgbClr val="000080"/>
                </a:solidFill>
              </a:rPr>
              <a:t>      </a:t>
            </a:r>
            <a:endParaRPr sz="2200" dirty="0">
              <a:solidFill>
                <a:srgbClr val="000080"/>
              </a:solidFill>
            </a:endParaRPr>
          </a:p>
          <a:p>
            <a:pPr marL="360000">
              <a:spcBef>
                <a:spcPts val="1200"/>
              </a:spcBef>
              <a:buClr>
                <a:srgbClr val="8DC61E"/>
              </a:buClr>
              <a:buSzPct val="150000"/>
            </a:pPr>
            <a:r>
              <a:rPr sz="2200" dirty="0">
                <a:solidFill>
                  <a:srgbClr val="000080"/>
                </a:solidFill>
              </a:rPr>
              <a:t>Plus de </a:t>
            </a:r>
            <a:r>
              <a:rPr lang="fr-FR" sz="2200" dirty="0">
                <a:solidFill>
                  <a:srgbClr val="000080"/>
                </a:solidFill>
              </a:rPr>
              <a:t>180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sz="2200" dirty="0" err="1">
                <a:solidFill>
                  <a:srgbClr val="000080"/>
                </a:solidFill>
              </a:rPr>
              <a:t>adhérents</a:t>
            </a:r>
            <a:r>
              <a:rPr sz="2200" dirty="0">
                <a:solidFill>
                  <a:srgbClr val="000080"/>
                </a:solidFill>
              </a:rPr>
              <a:t> dans les </a:t>
            </a:r>
            <a:r>
              <a:rPr sz="2200" dirty="0" err="1">
                <a:solidFill>
                  <a:srgbClr val="000080"/>
                </a:solidFill>
              </a:rPr>
              <a:t>Hauts</a:t>
            </a:r>
            <a:r>
              <a:rPr sz="2200" dirty="0">
                <a:solidFill>
                  <a:srgbClr val="000080"/>
                </a:solidFill>
              </a:rPr>
              <a:t>-de-France</a:t>
            </a:r>
            <a:r>
              <a:rPr lang="fr-FR" sz="2200" dirty="0">
                <a:solidFill>
                  <a:srgbClr val="000080"/>
                </a:solidFill>
              </a:rPr>
              <a:t/>
            </a:r>
            <a:br>
              <a:rPr lang="fr-FR" sz="2200" dirty="0">
                <a:solidFill>
                  <a:srgbClr val="000080"/>
                </a:solidFill>
              </a:rPr>
            </a:br>
            <a:r>
              <a:rPr lang="fr-FR" sz="2200" dirty="0">
                <a:solidFill>
                  <a:srgbClr val="000080"/>
                </a:solidFill>
              </a:rPr>
              <a:t>(Tiers-Payant et/ou Groupement d’Achat ).</a:t>
            </a:r>
            <a:endParaRPr sz="2200" dirty="0">
              <a:solidFill>
                <a:srgbClr val="000080"/>
              </a:solidFill>
            </a:endParaRPr>
          </a:p>
          <a:p>
            <a:pPr marL="360000">
              <a:spcBef>
                <a:spcPts val="1200"/>
              </a:spcBef>
              <a:buClr>
                <a:srgbClr val="8DC61E"/>
              </a:buClr>
              <a:buSzPct val="150000"/>
            </a:pPr>
            <a:r>
              <a:rPr sz="2200" dirty="0">
                <a:solidFill>
                  <a:srgbClr val="000080"/>
                </a:solidFill>
              </a:rPr>
              <a:t>3</a:t>
            </a:r>
            <a:r>
              <a:rPr lang="fr-FR" sz="2200" dirty="0">
                <a:solidFill>
                  <a:srgbClr val="000080"/>
                </a:solidFill>
              </a:rPr>
              <a:t>7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sz="2200" dirty="0" err="1">
                <a:solidFill>
                  <a:srgbClr val="000080"/>
                </a:solidFill>
              </a:rPr>
              <a:t>ans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sz="2200" dirty="0" err="1">
                <a:solidFill>
                  <a:srgbClr val="000080"/>
                </a:solidFill>
              </a:rPr>
              <a:t>d'existence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lang="fr-FR" sz="2200" dirty="0">
                <a:solidFill>
                  <a:srgbClr val="000080"/>
                </a:solidFill>
              </a:rPr>
              <a:t>et d’expérience </a:t>
            </a:r>
            <a:r>
              <a:rPr sz="2200" dirty="0">
                <a:solidFill>
                  <a:srgbClr val="000080"/>
                </a:solidFill>
              </a:rPr>
              <a:t>au service de </a:t>
            </a:r>
            <a:r>
              <a:rPr sz="2200" dirty="0" err="1">
                <a:solidFill>
                  <a:srgbClr val="000080"/>
                </a:solidFill>
              </a:rPr>
              <a:t>l’indépendance</a:t>
            </a:r>
            <a:r>
              <a:rPr sz="2200" dirty="0">
                <a:solidFill>
                  <a:srgbClr val="000080"/>
                </a:solidFill>
              </a:rPr>
              <a:t> </a:t>
            </a:r>
            <a:r>
              <a:rPr sz="2200" dirty="0" err="1">
                <a:solidFill>
                  <a:srgbClr val="000080"/>
                </a:solidFill>
              </a:rPr>
              <a:t>officinale</a:t>
            </a:r>
            <a:r>
              <a:rPr lang="fr-FR" sz="2200" dirty="0">
                <a:solidFill>
                  <a:srgbClr val="000080"/>
                </a:solidFill>
              </a:rPr>
              <a:t>.          </a:t>
            </a:r>
            <a:r>
              <a:rPr lang="fr-FR" sz="2200" b="1" dirty="0">
                <a:solidFill>
                  <a:srgbClr val="8DC61E"/>
                </a:solidFill>
              </a:rPr>
              <a:t>LIBERTÉ TOTALE</a:t>
            </a:r>
            <a:endParaRPr sz="2200" b="1" dirty="0">
              <a:solidFill>
                <a:srgbClr val="8DC61E"/>
              </a:solidFill>
            </a:endParaRPr>
          </a:p>
          <a:p>
            <a:pPr marL="360000">
              <a:spcBef>
                <a:spcPts val="1200"/>
              </a:spcBef>
              <a:buClr>
                <a:srgbClr val="8DC61E"/>
              </a:buClr>
              <a:buSzPct val="150000"/>
            </a:pPr>
            <a:r>
              <a:rPr sz="2200" dirty="0">
                <a:solidFill>
                  <a:srgbClr val="000080"/>
                </a:solidFill>
              </a:rPr>
              <a:t>Site </a:t>
            </a:r>
            <a:r>
              <a:rPr sz="2200" dirty="0" err="1">
                <a:solidFill>
                  <a:srgbClr val="000080"/>
                </a:solidFill>
              </a:rPr>
              <a:t>officiel</a:t>
            </a:r>
            <a:r>
              <a:rPr sz="2200" dirty="0">
                <a:solidFill>
                  <a:srgbClr val="000080"/>
                </a:solidFill>
              </a:rPr>
              <a:t> : </a:t>
            </a:r>
            <a:r>
              <a:rPr sz="2200" u="sng" dirty="0">
                <a:solidFill>
                  <a:srgbClr val="8DC61E"/>
                </a:solidFill>
              </a:rPr>
              <a:t>www.dpgs.info</a:t>
            </a:r>
            <a:endParaRPr lang="fr-FR" sz="2200" u="sng" dirty="0">
              <a:solidFill>
                <a:srgbClr val="8DC61E"/>
              </a:solidFill>
            </a:endParaRPr>
          </a:p>
          <a:p>
            <a:pPr marL="360000">
              <a:spcBef>
                <a:spcPts val="1200"/>
              </a:spcBef>
              <a:buClr>
                <a:srgbClr val="8DC61E"/>
              </a:buClr>
              <a:buSzPct val="150000"/>
            </a:pPr>
            <a:r>
              <a:rPr lang="fr-FR" sz="2200" dirty="0">
                <a:solidFill>
                  <a:srgbClr val="000080"/>
                </a:solidFill>
              </a:rPr>
              <a:t>Membre d’</a:t>
            </a:r>
            <a:r>
              <a:rPr lang="fr-FR" sz="2200" b="1" dirty="0">
                <a:solidFill>
                  <a:srgbClr val="8DC61E"/>
                </a:solidFill>
              </a:rPr>
              <a:t>APSAGIR</a:t>
            </a:r>
            <a:endParaRPr sz="2200" b="1" dirty="0">
              <a:solidFill>
                <a:srgbClr val="8DC6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34" y="5120640"/>
            <a:ext cx="2077458" cy="590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3"/>
          <p:cNvSpPr/>
          <p:nvPr/>
        </p:nvSpPr>
        <p:spPr>
          <a:xfrm flipH="1">
            <a:off x="-2538571" y="-329369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0103" cy="1143000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Nos services aux </a:t>
            </a:r>
            <a:r>
              <a:rPr sz="3600" dirty="0" err="1">
                <a:solidFill>
                  <a:schemeClr val="bg1"/>
                </a:solidFill>
              </a:rPr>
              <a:t>pharmaciens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042" y="1952539"/>
            <a:ext cx="7059336" cy="42469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sz="2400" b="1" dirty="0" err="1">
                <a:solidFill>
                  <a:srgbClr val="1F879F"/>
                </a:solidFill>
              </a:rPr>
              <a:t>Plateforme</a:t>
            </a:r>
            <a:r>
              <a:rPr sz="2400" b="1" dirty="0">
                <a:solidFill>
                  <a:srgbClr val="1F879F"/>
                </a:solidFill>
              </a:rPr>
              <a:t> DPGS </a:t>
            </a:r>
            <a:r>
              <a:rPr sz="2400" b="1" dirty="0" err="1">
                <a:solidFill>
                  <a:srgbClr val="1F879F"/>
                </a:solidFill>
              </a:rPr>
              <a:t>Webuy</a:t>
            </a:r>
            <a:r>
              <a:rPr sz="2400" b="1" dirty="0">
                <a:solidFill>
                  <a:srgbClr val="1F879F"/>
                </a:solidFill>
              </a:rPr>
              <a:t> </a:t>
            </a:r>
            <a:r>
              <a:rPr sz="2400" b="1" dirty="0">
                <a:solidFill>
                  <a:srgbClr val="000080"/>
                </a:solidFill>
              </a:rPr>
              <a:t>:</a:t>
            </a:r>
            <a:r>
              <a:rPr lang="fr-FR" sz="2400" b="1" dirty="0">
                <a:solidFill>
                  <a:srgbClr val="000080"/>
                </a:solidFill>
              </a:rPr>
              <a:t> </a:t>
            </a:r>
            <a:r>
              <a:rPr lang="fr-FR" sz="2400" dirty="0">
                <a:solidFill>
                  <a:srgbClr val="000080"/>
                </a:solidFill>
              </a:rPr>
              <a:t>C</a:t>
            </a:r>
            <a:r>
              <a:rPr sz="2400" dirty="0" err="1">
                <a:solidFill>
                  <a:srgbClr val="000080"/>
                </a:solidFill>
              </a:rPr>
              <a:t>ommandes</a:t>
            </a:r>
            <a:r>
              <a:rPr sz="2400" dirty="0">
                <a:solidFill>
                  <a:srgbClr val="000080"/>
                </a:solidFill>
              </a:rPr>
              <a:t> et </a:t>
            </a:r>
            <a:r>
              <a:rPr lang="fr-FR" sz="2400" dirty="0">
                <a:solidFill>
                  <a:srgbClr val="000080"/>
                </a:solidFill>
              </a:rPr>
              <a:t>A</a:t>
            </a:r>
            <a:r>
              <a:rPr sz="2400" dirty="0">
                <a:solidFill>
                  <a:srgbClr val="000080"/>
                </a:solidFill>
              </a:rPr>
              <a:t>chats </a:t>
            </a:r>
            <a:r>
              <a:rPr lang="fr-FR" sz="2400" dirty="0">
                <a:solidFill>
                  <a:srgbClr val="000080"/>
                </a:solidFill>
              </a:rPr>
              <a:t>M</a:t>
            </a:r>
            <a:r>
              <a:rPr sz="2400" dirty="0" err="1">
                <a:solidFill>
                  <a:srgbClr val="000080"/>
                </a:solidFill>
              </a:rPr>
              <a:t>utualisés</a:t>
            </a:r>
            <a:r>
              <a:rPr lang="fr-FR" sz="2400" dirty="0">
                <a:solidFill>
                  <a:srgbClr val="000080"/>
                </a:solidFill>
              </a:rPr>
              <a:t> avec </a:t>
            </a:r>
            <a:r>
              <a:rPr lang="fr-FR" sz="2400" b="1" i="1" dirty="0">
                <a:solidFill>
                  <a:srgbClr val="000080"/>
                </a:solidFill>
              </a:rPr>
              <a:t>UNIPHARM GO</a:t>
            </a:r>
            <a:r>
              <a:rPr lang="fr-FR" sz="2400" dirty="0">
                <a:solidFill>
                  <a:srgbClr val="000080"/>
                </a:solidFill>
              </a:rPr>
              <a:t>.</a:t>
            </a:r>
            <a:endParaRPr sz="2400" dirty="0">
              <a:solidFill>
                <a:srgbClr val="000080"/>
              </a:solidFill>
            </a:endParaRPr>
          </a:p>
          <a:p>
            <a:pPr>
              <a:spcBef>
                <a:spcPts val="1200"/>
              </a:spcBef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sz="2400" dirty="0">
                <a:solidFill>
                  <a:srgbClr val="000080"/>
                </a:solidFill>
              </a:rPr>
              <a:t>Gestion du </a:t>
            </a:r>
            <a:r>
              <a:rPr lang="fr-FR" sz="2400" dirty="0">
                <a:solidFill>
                  <a:srgbClr val="000080"/>
                </a:solidFill>
              </a:rPr>
              <a:t>T</a:t>
            </a:r>
            <a:r>
              <a:rPr sz="2400" dirty="0" err="1">
                <a:solidFill>
                  <a:srgbClr val="000080"/>
                </a:solidFill>
              </a:rPr>
              <a:t>iers</a:t>
            </a:r>
            <a:r>
              <a:rPr sz="2400" dirty="0">
                <a:solidFill>
                  <a:srgbClr val="000080"/>
                </a:solidFill>
              </a:rPr>
              <a:t> </a:t>
            </a:r>
            <a:r>
              <a:rPr lang="fr-FR" sz="2400" dirty="0">
                <a:solidFill>
                  <a:srgbClr val="000080"/>
                </a:solidFill>
              </a:rPr>
              <a:t>-P</a:t>
            </a:r>
            <a:r>
              <a:rPr sz="2400" dirty="0" err="1">
                <a:solidFill>
                  <a:srgbClr val="000080"/>
                </a:solidFill>
              </a:rPr>
              <a:t>ayant</a:t>
            </a:r>
            <a:r>
              <a:rPr sz="2400" dirty="0">
                <a:solidFill>
                  <a:srgbClr val="000080"/>
                </a:solidFill>
              </a:rPr>
              <a:t> </a:t>
            </a:r>
            <a:r>
              <a:rPr sz="2400" dirty="0" err="1">
                <a:solidFill>
                  <a:srgbClr val="000080"/>
                </a:solidFill>
              </a:rPr>
              <a:t>simplifiée</a:t>
            </a:r>
            <a:r>
              <a:rPr lang="fr-FR" sz="2400" dirty="0">
                <a:solidFill>
                  <a:srgbClr val="000080"/>
                </a:solidFill>
              </a:rPr>
              <a:t> (</a:t>
            </a:r>
            <a:r>
              <a:rPr lang="fr-FR" sz="2400" b="1" dirty="0">
                <a:solidFill>
                  <a:srgbClr val="8DC61E"/>
                </a:solidFill>
              </a:rPr>
              <a:t>AGETIP</a:t>
            </a:r>
            <a:r>
              <a:rPr lang="fr-FR" sz="2400" dirty="0">
                <a:solidFill>
                  <a:srgbClr val="000080"/>
                </a:solidFill>
              </a:rPr>
              <a:t>)</a:t>
            </a:r>
            <a:endParaRPr sz="2400" dirty="0">
              <a:solidFill>
                <a:srgbClr val="000080"/>
              </a:solidFill>
            </a:endParaRPr>
          </a:p>
          <a:p>
            <a:pPr>
              <a:spcBef>
                <a:spcPts val="1200"/>
              </a:spcBef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400" b="1" dirty="0">
                <a:solidFill>
                  <a:srgbClr val="1F879F"/>
                </a:solidFill>
              </a:rPr>
              <a:t>Une gamme MDD exclusive </a:t>
            </a:r>
            <a:r>
              <a:rPr lang="fr-FR" sz="2400" b="1" dirty="0">
                <a:solidFill>
                  <a:srgbClr val="000080"/>
                </a:solidFill>
              </a:rPr>
              <a:t>: </a:t>
            </a:r>
            <a:r>
              <a:rPr sz="2400" dirty="0" err="1">
                <a:solidFill>
                  <a:srgbClr val="000080"/>
                </a:solidFill>
              </a:rPr>
              <a:t>Programme</a:t>
            </a:r>
            <a:r>
              <a:rPr sz="2400" dirty="0">
                <a:solidFill>
                  <a:srgbClr val="000080"/>
                </a:solidFill>
              </a:rPr>
              <a:t> </a:t>
            </a:r>
            <a:r>
              <a:rPr sz="2400" b="1" dirty="0">
                <a:solidFill>
                  <a:srgbClr val="8DC61E"/>
                </a:solidFill>
              </a:rPr>
              <a:t>PHARMASOINS</a:t>
            </a:r>
            <a:r>
              <a:rPr sz="2400" dirty="0">
                <a:solidFill>
                  <a:srgbClr val="8DC61E"/>
                </a:solidFill>
              </a:rPr>
              <a:t> </a:t>
            </a:r>
            <a:r>
              <a:rPr sz="2400" dirty="0">
                <a:solidFill>
                  <a:srgbClr val="000080"/>
                </a:solidFill>
              </a:rPr>
              <a:t>pour la santé au </a:t>
            </a:r>
            <a:r>
              <a:rPr sz="2400" dirty="0" err="1">
                <a:solidFill>
                  <a:srgbClr val="000080"/>
                </a:solidFill>
              </a:rPr>
              <a:t>quotidien</a:t>
            </a:r>
            <a:r>
              <a:rPr lang="fr-FR" sz="2400" dirty="0">
                <a:solidFill>
                  <a:srgbClr val="000080"/>
                </a:solidFill>
              </a:rPr>
              <a:t>.</a:t>
            </a:r>
            <a:endParaRPr sz="2400" dirty="0">
              <a:solidFill>
                <a:srgbClr val="000080"/>
              </a:solidFill>
            </a:endParaRPr>
          </a:p>
          <a:p>
            <a:pPr>
              <a:spcBef>
                <a:spcPts val="1200"/>
              </a:spcBef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sz="2400" b="1" dirty="0">
                <a:solidFill>
                  <a:srgbClr val="1F879F"/>
                </a:solidFill>
              </a:rPr>
              <a:t>Solutions </a:t>
            </a:r>
            <a:r>
              <a:rPr sz="2400" b="1" dirty="0" err="1">
                <a:solidFill>
                  <a:srgbClr val="1F879F"/>
                </a:solidFill>
              </a:rPr>
              <a:t>numériques</a:t>
            </a:r>
            <a:r>
              <a:rPr sz="2400" b="1" dirty="0">
                <a:solidFill>
                  <a:srgbClr val="1F879F"/>
                </a:solidFill>
              </a:rPr>
              <a:t> </a:t>
            </a:r>
            <a:r>
              <a:rPr sz="2400" dirty="0">
                <a:solidFill>
                  <a:srgbClr val="000080"/>
                </a:solidFill>
              </a:rPr>
              <a:t>: </a:t>
            </a:r>
            <a:r>
              <a:rPr lang="fr-FR" sz="2400" b="1" dirty="0">
                <a:solidFill>
                  <a:srgbClr val="8DC61E"/>
                </a:solidFill>
              </a:rPr>
              <a:t>PHARMONWEB</a:t>
            </a:r>
            <a:r>
              <a:rPr sz="2400" dirty="0">
                <a:solidFill>
                  <a:srgbClr val="000080"/>
                </a:solidFill>
              </a:rPr>
              <a:t>, </a:t>
            </a:r>
            <a:r>
              <a:rPr lang="fr-FR" sz="2400" dirty="0">
                <a:solidFill>
                  <a:srgbClr val="000080"/>
                </a:solidFill>
              </a:rPr>
              <a:t/>
            </a:r>
            <a:br>
              <a:rPr lang="fr-FR" sz="2400" dirty="0">
                <a:solidFill>
                  <a:srgbClr val="000080"/>
                </a:solidFill>
              </a:rPr>
            </a:br>
            <a:r>
              <a:rPr sz="2400" dirty="0" err="1">
                <a:solidFill>
                  <a:srgbClr val="000080"/>
                </a:solidFill>
              </a:rPr>
              <a:t>outils</a:t>
            </a:r>
            <a:r>
              <a:rPr sz="2400" dirty="0">
                <a:solidFill>
                  <a:srgbClr val="000080"/>
                </a:solidFill>
              </a:rPr>
              <a:t> de gestion</a:t>
            </a:r>
            <a:r>
              <a:rPr lang="fr-FR" sz="2400" dirty="0">
                <a:solidFill>
                  <a:srgbClr val="000080"/>
                </a:solidFill>
              </a:rPr>
              <a:t> </a:t>
            </a:r>
            <a:r>
              <a:rPr lang="fr-FR" sz="2400" b="1" dirty="0">
                <a:solidFill>
                  <a:srgbClr val="8DC61E"/>
                </a:solidFill>
              </a:rPr>
              <a:t>OFFISANTE</a:t>
            </a:r>
            <a:r>
              <a:rPr lang="fr-FR" sz="2400" dirty="0">
                <a:solidFill>
                  <a:srgbClr val="000080"/>
                </a:solidFill>
              </a:rPr>
              <a:t>, </a:t>
            </a:r>
            <a:r>
              <a:rPr lang="fr-FR" sz="2400" b="1" dirty="0">
                <a:solidFill>
                  <a:srgbClr val="8DC61E"/>
                </a:solidFill>
              </a:rPr>
              <a:t>DIGIPHARMACIE</a:t>
            </a:r>
            <a:r>
              <a:rPr lang="fr-FR" sz="2400" dirty="0">
                <a:solidFill>
                  <a:srgbClr val="000080"/>
                </a:solidFill>
              </a:rPr>
              <a:t>.</a:t>
            </a:r>
            <a:endParaRPr sz="2400" dirty="0">
              <a:solidFill>
                <a:srgbClr val="000080"/>
              </a:solidFill>
            </a:endParaRPr>
          </a:p>
          <a:p>
            <a:pPr>
              <a:spcBef>
                <a:spcPts val="1200"/>
              </a:spcBef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sz="2400" dirty="0" err="1">
                <a:solidFill>
                  <a:srgbClr val="000080"/>
                </a:solidFill>
              </a:rPr>
              <a:t>Accompagnement</a:t>
            </a:r>
            <a:r>
              <a:rPr sz="2400" dirty="0">
                <a:solidFill>
                  <a:srgbClr val="000080"/>
                </a:solidFill>
              </a:rPr>
              <a:t> à la </a:t>
            </a:r>
            <a:r>
              <a:rPr lang="fr-FR" sz="2400" b="1" dirty="0">
                <a:solidFill>
                  <a:srgbClr val="1F879F"/>
                </a:solidFill>
              </a:rPr>
              <a:t>C</a:t>
            </a:r>
            <a:r>
              <a:rPr sz="2400" b="1" dirty="0" err="1">
                <a:solidFill>
                  <a:srgbClr val="1F879F"/>
                </a:solidFill>
              </a:rPr>
              <a:t>ertification</a:t>
            </a:r>
            <a:r>
              <a:rPr sz="2400" b="1" dirty="0">
                <a:solidFill>
                  <a:srgbClr val="1F879F"/>
                </a:solidFill>
              </a:rPr>
              <a:t> ISO 9001 </a:t>
            </a:r>
            <a:r>
              <a:rPr sz="2400" dirty="0">
                <a:solidFill>
                  <a:srgbClr val="000080"/>
                </a:solidFill>
              </a:rPr>
              <a:t>/ </a:t>
            </a:r>
            <a:r>
              <a:rPr lang="fr-FR" sz="2400" dirty="0">
                <a:solidFill>
                  <a:srgbClr val="000080"/>
                </a:solidFill>
              </a:rPr>
              <a:t/>
            </a:r>
            <a:br>
              <a:rPr lang="fr-FR" sz="2400" dirty="0">
                <a:solidFill>
                  <a:srgbClr val="000080"/>
                </a:solidFill>
              </a:rPr>
            </a:br>
            <a:r>
              <a:rPr sz="2400" dirty="0">
                <a:solidFill>
                  <a:srgbClr val="000080"/>
                </a:solidFill>
              </a:rPr>
              <a:t>QMS Pharma</a:t>
            </a:r>
            <a:r>
              <a:rPr lang="fr-FR" sz="2400" dirty="0">
                <a:solidFill>
                  <a:srgbClr val="000080"/>
                </a:solidFill>
              </a:rPr>
              <a:t> </a:t>
            </a:r>
            <a:r>
              <a:rPr lang="fr-FR" sz="2400" b="1" dirty="0">
                <a:solidFill>
                  <a:srgbClr val="8DC61E"/>
                </a:solidFill>
              </a:rPr>
              <a:t>PHSQ.</a:t>
            </a:r>
            <a:endParaRPr sz="2400" b="1" dirty="0">
              <a:solidFill>
                <a:srgbClr val="8DC6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 flipH="1">
            <a:off x="-2983106" y="-481131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 rot="-720000">
            <a:off x="1338532" y="1364246"/>
            <a:ext cx="10886143" cy="6429279"/>
          </a:xfrm>
          <a:prstGeom prst="roundRect">
            <a:avLst/>
          </a:prstGeom>
          <a:solidFill>
            <a:srgbClr val="8DC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225834" y="1628199"/>
            <a:ext cx="2448148" cy="11036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2" y="266802"/>
            <a:ext cx="5738724" cy="780277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Nos </a:t>
            </a:r>
            <a:r>
              <a:rPr sz="3600" dirty="0" err="1">
                <a:solidFill>
                  <a:schemeClr val="bg1"/>
                </a:solidFill>
              </a:rPr>
              <a:t>valeurs</a:t>
            </a:r>
            <a:r>
              <a:rPr sz="3600" dirty="0">
                <a:solidFill>
                  <a:schemeClr val="bg1"/>
                </a:solidFill>
              </a:rPr>
              <a:t> et engagements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492" y="3012764"/>
            <a:ext cx="8723021" cy="37323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sz="2600" b="1" dirty="0" err="1">
                <a:solidFill>
                  <a:schemeClr val="bg1"/>
                </a:solidFill>
              </a:rPr>
              <a:t>Indépendance</a:t>
            </a:r>
            <a:r>
              <a:rPr lang="fr-FR" sz="2600" b="1" dirty="0">
                <a:solidFill>
                  <a:schemeClr val="bg1"/>
                </a:solidFill>
              </a:rPr>
              <a:t> Totale</a:t>
            </a:r>
            <a:r>
              <a:rPr sz="2600" b="1" dirty="0">
                <a:solidFill>
                  <a:schemeClr val="bg1"/>
                </a:solidFill>
              </a:rPr>
              <a:t> </a:t>
            </a:r>
            <a:r>
              <a:rPr sz="2600" dirty="0">
                <a:solidFill>
                  <a:schemeClr val="bg1"/>
                </a:solidFill>
              </a:rPr>
              <a:t>des </a:t>
            </a:r>
            <a:r>
              <a:rPr sz="2600" dirty="0" err="1">
                <a:solidFill>
                  <a:schemeClr val="bg1"/>
                </a:solidFill>
              </a:rPr>
              <a:t>officines</a:t>
            </a:r>
            <a:r>
              <a:rPr lang="fr-FR" sz="2600" dirty="0">
                <a:solidFill>
                  <a:schemeClr val="bg1"/>
                </a:solidFill>
              </a:rPr>
              <a:t>.</a:t>
            </a:r>
            <a:endParaRPr sz="2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sz="2600" b="1" dirty="0" err="1">
                <a:solidFill>
                  <a:schemeClr val="bg1"/>
                </a:solidFill>
              </a:rPr>
              <a:t>Solidarité</a:t>
            </a:r>
            <a:r>
              <a:rPr sz="2600" dirty="0">
                <a:solidFill>
                  <a:schemeClr val="bg1"/>
                </a:solidFill>
              </a:rPr>
              <a:t>, </a:t>
            </a:r>
            <a:r>
              <a:rPr sz="2600" dirty="0" err="1">
                <a:solidFill>
                  <a:schemeClr val="bg1"/>
                </a:solidFill>
              </a:rPr>
              <a:t>convivialité</a:t>
            </a:r>
            <a:r>
              <a:rPr sz="2600" dirty="0">
                <a:solidFill>
                  <a:schemeClr val="bg1"/>
                </a:solidFill>
              </a:rPr>
              <a:t> et </a:t>
            </a:r>
            <a:r>
              <a:rPr sz="2600" dirty="0" err="1">
                <a:solidFill>
                  <a:schemeClr val="bg1"/>
                </a:solidFill>
              </a:rPr>
              <a:t>confraternité</a:t>
            </a:r>
            <a:r>
              <a:rPr lang="fr-FR" sz="2600" dirty="0">
                <a:solidFill>
                  <a:schemeClr val="bg1"/>
                </a:solidFill>
              </a:rPr>
              <a:t>.</a:t>
            </a:r>
            <a:endParaRPr sz="2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sz="2600" b="1" dirty="0">
                <a:solidFill>
                  <a:schemeClr val="bg1"/>
                </a:solidFill>
              </a:rPr>
              <a:t>Transparence</a:t>
            </a:r>
            <a:r>
              <a:rPr sz="2600" dirty="0">
                <a:solidFill>
                  <a:schemeClr val="bg1"/>
                </a:solidFill>
              </a:rPr>
              <a:t> et </a:t>
            </a:r>
            <a:r>
              <a:rPr sz="2600" dirty="0" err="1">
                <a:solidFill>
                  <a:schemeClr val="bg1"/>
                </a:solidFill>
              </a:rPr>
              <a:t>proximité</a:t>
            </a:r>
            <a:r>
              <a:rPr lang="fr-FR" sz="2600" dirty="0">
                <a:solidFill>
                  <a:schemeClr val="bg1"/>
                </a:solidFill>
              </a:rPr>
              <a:t>. Entraide.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lang="fr-FR" sz="2600" dirty="0">
                <a:solidFill>
                  <a:schemeClr val="bg1"/>
                </a:solidFill>
              </a:rPr>
              <a:t>Accompagnement, adaptabilité, agilité.</a:t>
            </a:r>
            <a:endParaRPr sz="2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sz="2600" dirty="0" err="1">
                <a:solidFill>
                  <a:schemeClr val="bg1"/>
                </a:solidFill>
              </a:rPr>
              <a:t>Adhésion</a:t>
            </a:r>
            <a:r>
              <a:rPr sz="2600" dirty="0">
                <a:solidFill>
                  <a:schemeClr val="bg1"/>
                </a:solidFill>
              </a:rPr>
              <a:t> </a:t>
            </a:r>
            <a:r>
              <a:rPr lang="fr-FR" sz="2600" dirty="0">
                <a:solidFill>
                  <a:schemeClr val="bg1"/>
                </a:solidFill>
              </a:rPr>
              <a:t>annuelle</a:t>
            </a:r>
            <a:r>
              <a:rPr sz="2600" dirty="0">
                <a:solidFill>
                  <a:schemeClr val="bg1"/>
                </a:solidFill>
              </a:rPr>
              <a:t>, sans pression</a:t>
            </a:r>
            <a:r>
              <a:rPr lang="fr-FR" sz="2600" dirty="0">
                <a:solidFill>
                  <a:schemeClr val="bg1"/>
                </a:solidFill>
              </a:rPr>
              <a:t> ni obligation</a:t>
            </a:r>
            <a:r>
              <a:rPr sz="2600" dirty="0">
                <a:solidFill>
                  <a:schemeClr val="bg1"/>
                </a:solidFill>
              </a:rPr>
              <a:t> </a:t>
            </a:r>
            <a:r>
              <a:rPr sz="2600" dirty="0" err="1">
                <a:solidFill>
                  <a:schemeClr val="bg1"/>
                </a:solidFill>
              </a:rPr>
              <a:t>commerciale</a:t>
            </a:r>
            <a:r>
              <a:rPr lang="fr-FR" sz="2600" dirty="0">
                <a:solidFill>
                  <a:schemeClr val="bg1"/>
                </a:solidFill>
              </a:rPr>
              <a:t>s. Mais des contrats de partenariat très attrayants car négociés nationalement en majorité.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lang="fr-FR" sz="2600" b="1" dirty="0">
                <a:solidFill>
                  <a:schemeClr val="bg1"/>
                </a:solidFill>
              </a:rPr>
              <a:t>PAS DE FLUX POUSSÉS!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50000"/>
            </a:pPr>
            <a:r>
              <a:rPr lang="fr-FR" sz="2600" dirty="0">
                <a:solidFill>
                  <a:schemeClr val="bg1"/>
                </a:solidFill>
              </a:rPr>
              <a:t>Nous proposons, vous disposez librement, sans double appartenance. Seule l’exclusivité est gagnante. </a:t>
            </a:r>
            <a:endParaRPr lang="fr-FR" sz="2600" dirty="0" smtClean="0">
              <a:solidFill>
                <a:schemeClr val="bg1"/>
              </a:solidFill>
            </a:endParaRPr>
          </a:p>
          <a:p>
            <a:pPr marL="0" indent="0" algn="ctr">
              <a:buClr>
                <a:schemeClr val="bg1"/>
              </a:buClr>
              <a:buSzPct val="150000"/>
              <a:buNone/>
            </a:pPr>
            <a:r>
              <a:rPr lang="fr-FR" sz="2600" dirty="0" smtClean="0">
                <a:solidFill>
                  <a:schemeClr val="bg1"/>
                </a:solidFill>
              </a:rPr>
              <a:t/>
            </a:r>
            <a:br>
              <a:rPr lang="fr-FR" sz="2600" dirty="0" smtClean="0">
                <a:solidFill>
                  <a:schemeClr val="bg1"/>
                </a:solidFill>
              </a:rPr>
            </a:br>
            <a:r>
              <a:rPr lang="fr-FR" sz="2600" b="1" i="1" dirty="0" smtClean="0">
                <a:solidFill>
                  <a:srgbClr val="000080"/>
                </a:solidFill>
              </a:rPr>
              <a:t>ÊTRE FÉDÉRÉ </a:t>
            </a:r>
            <a:r>
              <a:rPr lang="fr-FR" sz="2600" b="1" i="1" dirty="0">
                <a:solidFill>
                  <a:srgbClr val="000080"/>
                </a:solidFill>
              </a:rPr>
              <a:t>EST NOTRE MOT D’ORDRE</a:t>
            </a:r>
          </a:p>
          <a:p>
            <a:endParaRPr lang="fr-FR" b="1" u="sng" dirty="0">
              <a:solidFill>
                <a:srgbClr val="1F879F"/>
              </a:solidFill>
            </a:endParaRPr>
          </a:p>
          <a:p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759D36-0CDD-AA0E-B9FB-28A6A33F53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171" y="1666580"/>
            <a:ext cx="2256527" cy="91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élogramme 4"/>
          <p:cNvSpPr/>
          <p:nvPr/>
        </p:nvSpPr>
        <p:spPr>
          <a:xfrm>
            <a:off x="4253219" y="-329369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942" y="274638"/>
            <a:ext cx="4223857" cy="845292"/>
          </a:xfrm>
        </p:spPr>
        <p:txBody>
          <a:bodyPr>
            <a:normAutofit/>
          </a:bodyPr>
          <a:lstStyle/>
          <a:p>
            <a:r>
              <a:rPr sz="3600" dirty="0" err="1">
                <a:solidFill>
                  <a:schemeClr val="bg1"/>
                </a:solidFill>
              </a:rPr>
              <a:t>Modèle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économique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85" y="2062221"/>
            <a:ext cx="7831123" cy="4159979"/>
          </a:xfrm>
        </p:spPr>
        <p:txBody>
          <a:bodyPr>
            <a:normAutofit/>
          </a:bodyPr>
          <a:lstStyle/>
          <a:p>
            <a:pPr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600" dirty="0">
                <a:solidFill>
                  <a:srgbClr val="000080"/>
                </a:solidFill>
              </a:rPr>
              <a:t>Coopérative: 1 action 76€22</a:t>
            </a:r>
          </a:p>
          <a:p>
            <a:pPr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600" dirty="0">
                <a:solidFill>
                  <a:srgbClr val="000080"/>
                </a:solidFill>
              </a:rPr>
              <a:t>Cotisation annuelle minime 390€/an</a:t>
            </a:r>
          </a:p>
          <a:p>
            <a:pPr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600" dirty="0">
                <a:solidFill>
                  <a:srgbClr val="000080"/>
                </a:solidFill>
              </a:rPr>
              <a:t>Accès à des services mutualisés sans surcoût, pris en </a:t>
            </a:r>
            <a:r>
              <a:rPr lang="fr-FR" sz="2600" dirty="0" smtClean="0">
                <a:solidFill>
                  <a:srgbClr val="000080"/>
                </a:solidFill>
              </a:rPr>
              <a:t>charge (Affiches </a:t>
            </a:r>
            <a:r>
              <a:rPr lang="fr-FR" sz="2600" dirty="0">
                <a:solidFill>
                  <a:srgbClr val="000080"/>
                </a:solidFill>
              </a:rPr>
              <a:t>mensuelles, comité d’entreprise </a:t>
            </a:r>
            <a:r>
              <a:rPr lang="fr-FR" sz="2600" b="1" dirty="0">
                <a:solidFill>
                  <a:srgbClr val="8DC61E"/>
                </a:solidFill>
              </a:rPr>
              <a:t>REDUCBOX…</a:t>
            </a:r>
            <a:r>
              <a:rPr lang="fr-FR" sz="2600" dirty="0">
                <a:solidFill>
                  <a:srgbClr val="000080"/>
                </a:solidFill>
              </a:rPr>
              <a:t>). Engagé chez </a:t>
            </a:r>
            <a:r>
              <a:rPr lang="fr-FR" sz="2600" b="1" dirty="0">
                <a:solidFill>
                  <a:srgbClr val="000080"/>
                </a:solidFill>
              </a:rPr>
              <a:t>FEDERGY </a:t>
            </a:r>
            <a:r>
              <a:rPr lang="fr-FR" sz="2600" dirty="0">
                <a:solidFill>
                  <a:srgbClr val="000080"/>
                </a:solidFill>
              </a:rPr>
              <a:t>et </a:t>
            </a:r>
            <a:r>
              <a:rPr lang="fr-FR" sz="2600" b="1" dirty="0">
                <a:solidFill>
                  <a:srgbClr val="000080"/>
                </a:solidFill>
              </a:rPr>
              <a:t>CNGPO</a:t>
            </a:r>
            <a:r>
              <a:rPr lang="fr-FR" sz="2600" dirty="0">
                <a:solidFill>
                  <a:srgbClr val="000080"/>
                </a:solidFill>
              </a:rPr>
              <a:t>.</a:t>
            </a:r>
            <a:endParaRPr lang="fr-FR" sz="2600" b="1" dirty="0">
              <a:solidFill>
                <a:srgbClr val="8DC61E"/>
              </a:solidFill>
            </a:endParaRPr>
          </a:p>
          <a:p>
            <a:pPr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600" dirty="0">
                <a:solidFill>
                  <a:srgbClr val="000080"/>
                </a:solidFill>
              </a:rPr>
              <a:t>Financement partiel via partenariats responsables </a:t>
            </a:r>
            <a:r>
              <a:rPr lang="fr-FR" sz="2600" b="1" dirty="0">
                <a:solidFill>
                  <a:srgbClr val="8DC61E"/>
                </a:solidFill>
              </a:rPr>
              <a:t>INTERFIMO </a:t>
            </a:r>
            <a:r>
              <a:rPr lang="fr-FR" sz="2600" dirty="0">
                <a:solidFill>
                  <a:srgbClr val="000080"/>
                </a:solidFill>
              </a:rPr>
              <a:t>notamment.</a:t>
            </a:r>
            <a:endParaRPr lang="fr-FR" sz="2600" b="1" dirty="0">
              <a:solidFill>
                <a:srgbClr val="8DC61E"/>
              </a:solidFill>
            </a:endParaRPr>
          </a:p>
          <a:p>
            <a:pPr>
              <a:buClr>
                <a:srgbClr val="8DC61E"/>
              </a:buClr>
              <a:buSzPct val="150000"/>
              <a:buFont typeface="Calibri" panose="020F0502020204030204" pitchFamily="34" charset="0"/>
              <a:buChar char="•"/>
            </a:pPr>
            <a:r>
              <a:rPr lang="fr-FR" sz="2600" dirty="0">
                <a:solidFill>
                  <a:srgbClr val="000080"/>
                </a:solidFill>
              </a:rPr>
              <a:t>Distribution des dividendes annuellement selon la participation effectuée après Assemblée Générale.</a:t>
            </a:r>
            <a:endParaRPr sz="26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élogramme 6"/>
          <p:cNvSpPr/>
          <p:nvPr/>
        </p:nvSpPr>
        <p:spPr>
          <a:xfrm>
            <a:off x="2667700" y="-329369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 rot="736172">
            <a:off x="-379505" y="2538775"/>
            <a:ext cx="10886143" cy="6429279"/>
          </a:xfrm>
          <a:prstGeom prst="roundRect">
            <a:avLst/>
          </a:prstGeom>
          <a:solidFill>
            <a:srgbClr val="8DC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841" y="274638"/>
            <a:ext cx="6044268" cy="975322"/>
          </a:xfrm>
        </p:spPr>
        <p:txBody>
          <a:bodyPr>
            <a:normAutofit/>
          </a:bodyPr>
          <a:lstStyle/>
          <a:p>
            <a:r>
              <a:rPr sz="3600" dirty="0" err="1">
                <a:solidFill>
                  <a:schemeClr val="bg1"/>
                </a:solidFill>
              </a:rPr>
              <a:t>Gouvernance</a:t>
            </a:r>
            <a:r>
              <a:rPr sz="3600" dirty="0">
                <a:solidFill>
                  <a:schemeClr val="bg1"/>
                </a:solidFill>
              </a:rPr>
              <a:t> du </a:t>
            </a:r>
            <a:r>
              <a:rPr sz="3600" dirty="0" err="1">
                <a:solidFill>
                  <a:schemeClr val="bg1"/>
                </a:solidFill>
              </a:rPr>
              <a:t>groupement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370" y="2950828"/>
            <a:ext cx="7680121" cy="31144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sz="2600" b="1" dirty="0" err="1">
                <a:solidFill>
                  <a:srgbClr val="000080"/>
                </a:solidFill>
              </a:rPr>
              <a:t>Président</a:t>
            </a:r>
            <a:r>
              <a:rPr sz="2600" b="1" dirty="0">
                <a:solidFill>
                  <a:srgbClr val="000080"/>
                </a:solidFill>
              </a:rPr>
              <a:t> : </a:t>
            </a:r>
            <a:r>
              <a:rPr sz="2600" dirty="0">
                <a:solidFill>
                  <a:schemeClr val="bg1"/>
                </a:solidFill>
              </a:rPr>
              <a:t>Jean-Claude Pothier</a:t>
            </a:r>
          </a:p>
          <a:p>
            <a:pPr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sz="2600" b="1" dirty="0">
                <a:solidFill>
                  <a:srgbClr val="000080"/>
                </a:solidFill>
              </a:rPr>
              <a:t>Équipe d</a:t>
            </a:r>
            <a:r>
              <a:rPr lang="fr-FR" sz="2600" b="1" dirty="0">
                <a:solidFill>
                  <a:srgbClr val="000080"/>
                </a:solidFill>
              </a:rPr>
              <a:t>’accompagnement</a:t>
            </a:r>
            <a:r>
              <a:rPr sz="2600" b="1" dirty="0">
                <a:solidFill>
                  <a:srgbClr val="000080"/>
                </a:solidFill>
              </a:rPr>
              <a:t> : </a:t>
            </a:r>
            <a:r>
              <a:rPr sz="2600" dirty="0">
                <a:solidFill>
                  <a:schemeClr val="bg1"/>
                </a:solidFill>
              </a:rPr>
              <a:t>M</a:t>
            </a:r>
            <a:r>
              <a:rPr lang="fr-FR" sz="2600" dirty="0" err="1">
                <a:solidFill>
                  <a:schemeClr val="bg1"/>
                </a:solidFill>
              </a:rPr>
              <a:t>arie</a:t>
            </a:r>
            <a:r>
              <a:rPr lang="fr-FR" sz="2600" dirty="0">
                <a:solidFill>
                  <a:schemeClr val="bg1"/>
                </a:solidFill>
              </a:rPr>
              <a:t>-Catherine </a:t>
            </a:r>
            <a:r>
              <a:rPr lang="fr-FR" sz="2600" dirty="0" err="1">
                <a:solidFill>
                  <a:schemeClr val="bg1"/>
                </a:solidFill>
              </a:rPr>
              <a:t>Hornain</a:t>
            </a:r>
            <a:r>
              <a:rPr lang="fr-FR" sz="2600" dirty="0">
                <a:solidFill>
                  <a:schemeClr val="bg1"/>
                </a:solidFill>
              </a:rPr>
              <a:t>,</a:t>
            </a:r>
            <a:r>
              <a:rPr sz="2600" dirty="0">
                <a:solidFill>
                  <a:schemeClr val="bg1"/>
                </a:solidFill>
              </a:rPr>
              <a:t>M</a:t>
            </a:r>
            <a:r>
              <a:rPr lang="fr-FR" sz="2600" dirty="0" err="1">
                <a:solidFill>
                  <a:schemeClr val="bg1"/>
                </a:solidFill>
              </a:rPr>
              <a:t>aryléne</a:t>
            </a:r>
            <a:r>
              <a:rPr sz="2600" dirty="0">
                <a:solidFill>
                  <a:schemeClr val="bg1"/>
                </a:solidFill>
              </a:rPr>
              <a:t> </a:t>
            </a:r>
            <a:r>
              <a:rPr sz="2600" dirty="0" err="1">
                <a:solidFill>
                  <a:schemeClr val="bg1"/>
                </a:solidFill>
              </a:rPr>
              <a:t>Flinois</a:t>
            </a:r>
            <a:r>
              <a:rPr lang="fr-FR" sz="2600" dirty="0">
                <a:solidFill>
                  <a:schemeClr val="bg1"/>
                </a:solidFill>
              </a:rPr>
              <a:t> et</a:t>
            </a:r>
            <a:r>
              <a:rPr sz="2600" dirty="0">
                <a:solidFill>
                  <a:schemeClr val="bg1"/>
                </a:solidFill>
              </a:rPr>
              <a:t> D</a:t>
            </a:r>
            <a:r>
              <a:rPr lang="fr-FR" sz="2600" dirty="0" err="1">
                <a:solidFill>
                  <a:schemeClr val="bg1"/>
                </a:solidFill>
              </a:rPr>
              <a:t>orothée</a:t>
            </a:r>
            <a:r>
              <a:rPr sz="2600" dirty="0">
                <a:solidFill>
                  <a:schemeClr val="bg1"/>
                </a:solidFill>
              </a:rPr>
              <a:t> Nardin</a:t>
            </a:r>
            <a:r>
              <a:rPr lang="fr-FR" sz="2600" dirty="0">
                <a:solidFill>
                  <a:schemeClr val="bg1"/>
                </a:solidFill>
              </a:rPr>
              <a:t>.</a:t>
            </a:r>
            <a:endParaRPr sz="2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sz="2600" b="1" dirty="0">
                <a:solidFill>
                  <a:srgbClr val="000080"/>
                </a:solidFill>
              </a:rPr>
              <a:t>Conseil d'</a:t>
            </a:r>
            <a:r>
              <a:rPr lang="fr-FR" sz="2600" b="1" dirty="0">
                <a:solidFill>
                  <a:srgbClr val="000080"/>
                </a:solidFill>
              </a:rPr>
              <a:t>A</a:t>
            </a:r>
            <a:r>
              <a:rPr sz="2600" b="1" dirty="0" err="1">
                <a:solidFill>
                  <a:srgbClr val="000080"/>
                </a:solidFill>
              </a:rPr>
              <a:t>dministration</a:t>
            </a:r>
            <a:r>
              <a:rPr sz="2600" b="1" dirty="0">
                <a:solidFill>
                  <a:srgbClr val="000080"/>
                </a:solidFill>
              </a:rPr>
              <a:t> </a:t>
            </a:r>
            <a:r>
              <a:rPr sz="2600" dirty="0" err="1">
                <a:solidFill>
                  <a:schemeClr val="bg1"/>
                </a:solidFill>
              </a:rPr>
              <a:t>composé</a:t>
            </a:r>
            <a:r>
              <a:rPr sz="2600" dirty="0">
                <a:solidFill>
                  <a:schemeClr val="bg1"/>
                </a:solidFill>
              </a:rPr>
              <a:t> de </a:t>
            </a:r>
            <a:r>
              <a:rPr sz="2600" dirty="0" err="1">
                <a:solidFill>
                  <a:schemeClr val="bg1"/>
                </a:solidFill>
              </a:rPr>
              <a:t>pharmaciens</a:t>
            </a:r>
            <a:r>
              <a:rPr sz="2600" dirty="0">
                <a:solidFill>
                  <a:schemeClr val="bg1"/>
                </a:solidFill>
              </a:rPr>
              <a:t> </a:t>
            </a:r>
            <a:r>
              <a:rPr sz="2600" dirty="0" err="1">
                <a:solidFill>
                  <a:schemeClr val="bg1"/>
                </a:solidFill>
              </a:rPr>
              <a:t>adhérents</a:t>
            </a:r>
            <a:r>
              <a:rPr lang="fr-FR" sz="2600" dirty="0">
                <a:solidFill>
                  <a:schemeClr val="bg1"/>
                </a:solidFill>
              </a:rPr>
              <a:t>, tous élus dont 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Aurélie </a:t>
            </a:r>
            <a:r>
              <a:rPr lang="fr-FR" sz="2600" dirty="0" err="1">
                <a:solidFill>
                  <a:schemeClr val="bg1"/>
                </a:solidFill>
              </a:rPr>
              <a:t>Putman</a:t>
            </a:r>
            <a:r>
              <a:rPr lang="fr-FR" sz="2600" dirty="0">
                <a:solidFill>
                  <a:schemeClr val="bg1"/>
                </a:solidFill>
              </a:rPr>
              <a:t>, Directrice Générale.</a:t>
            </a:r>
          </a:p>
          <a:p>
            <a:pPr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000080"/>
                </a:solidFill>
              </a:rPr>
              <a:t>Une comptabilité vérifiée et un service juridique.</a:t>
            </a:r>
            <a:endParaRPr sz="26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 flipH="1">
            <a:off x="-6477046" y="-329369"/>
            <a:ext cx="9311780" cy="1570940"/>
          </a:xfrm>
          <a:prstGeom prst="parallelogram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95" y="320776"/>
            <a:ext cx="1959201" cy="857876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95" y="1917938"/>
            <a:ext cx="7453618" cy="3970090"/>
          </a:xfrm>
        </p:spPr>
        <p:txBody>
          <a:bodyPr>
            <a:normAutofit/>
          </a:bodyPr>
          <a:lstStyle/>
          <a:p>
            <a:pPr>
              <a:buClr>
                <a:srgbClr val="8DC61E"/>
              </a:buClr>
              <a:buSzPct val="150000"/>
            </a:pPr>
            <a:r>
              <a:rPr sz="2600" dirty="0">
                <a:solidFill>
                  <a:srgbClr val="000080"/>
                </a:solidFill>
              </a:rPr>
              <a:t>DPGS </a:t>
            </a:r>
            <a:r>
              <a:rPr lang="fr-FR" sz="2600" dirty="0">
                <a:solidFill>
                  <a:srgbClr val="000080"/>
                </a:solidFill>
              </a:rPr>
              <a:t>-</a:t>
            </a:r>
            <a:r>
              <a:rPr sz="2600" dirty="0">
                <a:solidFill>
                  <a:srgbClr val="000080"/>
                </a:solidFill>
              </a:rPr>
              <a:t> Développement Pharmacie Gestion Services</a:t>
            </a:r>
          </a:p>
          <a:p>
            <a:pPr>
              <a:buClr>
                <a:srgbClr val="8DC61E"/>
              </a:buClr>
              <a:buSzPct val="150000"/>
            </a:pPr>
            <a:r>
              <a:rPr sz="2600" dirty="0">
                <a:solidFill>
                  <a:srgbClr val="000080"/>
                </a:solidFill>
              </a:rPr>
              <a:t>244</a:t>
            </a:r>
            <a:r>
              <a:rPr lang="fr-FR" sz="2600" dirty="0">
                <a:solidFill>
                  <a:srgbClr val="000080"/>
                </a:solidFill>
              </a:rPr>
              <a:t>,</a:t>
            </a:r>
            <a:r>
              <a:rPr sz="2600" dirty="0">
                <a:solidFill>
                  <a:srgbClr val="000080"/>
                </a:solidFill>
              </a:rPr>
              <a:t> rue </a:t>
            </a:r>
            <a:r>
              <a:rPr sz="2600" dirty="0" err="1">
                <a:solidFill>
                  <a:srgbClr val="000080"/>
                </a:solidFill>
              </a:rPr>
              <a:t>Faidherbe</a:t>
            </a:r>
            <a:r>
              <a:rPr sz="2600" dirty="0">
                <a:solidFill>
                  <a:srgbClr val="000080"/>
                </a:solidFill>
              </a:rPr>
              <a:t>, 59450 Sin-le-Noble</a:t>
            </a:r>
          </a:p>
          <a:p>
            <a:pPr>
              <a:buClr>
                <a:srgbClr val="8DC61E"/>
              </a:buClr>
              <a:buSzPct val="150000"/>
            </a:pPr>
            <a:r>
              <a:rPr sz="2600" dirty="0" err="1">
                <a:solidFill>
                  <a:srgbClr val="000080"/>
                </a:solidFill>
              </a:rPr>
              <a:t>Téléphone</a:t>
            </a:r>
            <a:r>
              <a:rPr sz="2600" dirty="0">
                <a:solidFill>
                  <a:srgbClr val="000080"/>
                </a:solidFill>
              </a:rPr>
              <a:t> : </a:t>
            </a:r>
            <a:r>
              <a:rPr sz="2600" b="1" dirty="0">
                <a:solidFill>
                  <a:srgbClr val="000080"/>
                </a:solidFill>
              </a:rPr>
              <a:t>03 27 92 51 51</a:t>
            </a:r>
            <a:endParaRPr lang="fr-FR" sz="2600" b="1" dirty="0">
              <a:solidFill>
                <a:srgbClr val="000080"/>
              </a:solidFill>
            </a:endParaRPr>
          </a:p>
          <a:p>
            <a:pPr>
              <a:buClr>
                <a:srgbClr val="8DC61E"/>
              </a:buClr>
              <a:buSzPct val="150000"/>
            </a:pPr>
            <a:r>
              <a:rPr lang="fr-FR" sz="2600" dirty="0">
                <a:solidFill>
                  <a:srgbClr val="000080"/>
                </a:solidFill>
              </a:rPr>
              <a:t>Mail : d.p.g.s@wanadoo.fr</a:t>
            </a:r>
            <a:endParaRPr sz="2600" dirty="0">
              <a:solidFill>
                <a:srgbClr val="000080"/>
              </a:solidFill>
            </a:endParaRPr>
          </a:p>
          <a:p>
            <a:pPr>
              <a:buClr>
                <a:srgbClr val="8DC61E"/>
              </a:buClr>
              <a:buSzPct val="150000"/>
            </a:pPr>
            <a:r>
              <a:rPr sz="2600" dirty="0">
                <a:solidFill>
                  <a:srgbClr val="000080"/>
                </a:solidFill>
              </a:rPr>
              <a:t>Site : </a:t>
            </a:r>
            <a:r>
              <a:rPr sz="2600" u="sng" dirty="0">
                <a:solidFill>
                  <a:srgbClr val="1F879F"/>
                </a:solidFill>
              </a:rPr>
              <a:t>www.dpgs.info</a:t>
            </a:r>
            <a:endParaRPr lang="fr-FR" sz="2600" u="sng" dirty="0">
              <a:solidFill>
                <a:srgbClr val="1F879F"/>
              </a:solidFill>
            </a:endParaRPr>
          </a:p>
          <a:p>
            <a:pPr marL="0" indent="0">
              <a:buClr>
                <a:srgbClr val="8DC61E"/>
              </a:buClr>
              <a:buSzPct val="150000"/>
              <a:buNone/>
            </a:pPr>
            <a:endParaRPr lang="fr-FR" sz="2600" dirty="0">
              <a:solidFill>
                <a:srgbClr val="8DC61E"/>
              </a:solidFill>
            </a:endParaRPr>
          </a:p>
          <a:p>
            <a:pPr marL="0" indent="0">
              <a:buNone/>
            </a:pPr>
            <a:r>
              <a:rPr lang="fr-FR" b="1" i="1" dirty="0">
                <a:solidFill>
                  <a:srgbClr val="8DC61E"/>
                </a:solidFill>
              </a:rPr>
              <a:t>       </a:t>
            </a:r>
            <a:r>
              <a:rPr lang="fr-FR" b="1" i="1" dirty="0">
                <a:solidFill>
                  <a:srgbClr val="1F879F"/>
                </a:solidFill>
              </a:rPr>
              <a:t>MERCI</a:t>
            </a:r>
            <a:endParaRPr dirty="0">
              <a:solidFill>
                <a:srgbClr val="1F879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759D36-0CDD-AA0E-B9FB-28A6A33F5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031" y="200164"/>
            <a:ext cx="2720201" cy="10987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69" y="3902983"/>
            <a:ext cx="4261607" cy="319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378</Words>
  <Application>Microsoft Office PowerPoint</Application>
  <PresentationFormat>Affichage à l'écran (4:3)</PresentationFormat>
  <Paragraphs>57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POURQUOI NOUS CHOISIR?</vt:lpstr>
      <vt:lpstr>Présentation PowerPoint</vt:lpstr>
      <vt:lpstr>Qui sommes-nous ?</vt:lpstr>
      <vt:lpstr>Nos services aux pharmaciens</vt:lpstr>
      <vt:lpstr>Nos valeurs et engagements</vt:lpstr>
      <vt:lpstr>Modèle économique</vt:lpstr>
      <vt:lpstr>Gouvernance du groupement</vt:lpstr>
      <vt:lpstr>Contacts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NOUS CHOISIR?</dc:title>
  <dc:subject/>
  <dc:creator>Olivier</dc:creator>
  <cp:keywords/>
  <dc:description>generated using python-pptx</dc:description>
  <cp:lastModifiedBy>PC</cp:lastModifiedBy>
  <cp:revision>26</cp:revision>
  <cp:lastPrinted>2025-04-23T08:34:13Z</cp:lastPrinted>
  <dcterms:created xsi:type="dcterms:W3CDTF">2013-01-27T09:14:16Z</dcterms:created>
  <dcterms:modified xsi:type="dcterms:W3CDTF">2025-04-24T11:08:28Z</dcterms:modified>
  <cp:category/>
</cp:coreProperties>
</file>